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29.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64.jpg" ContentType="image/jpeg"/>
  <Override PartName="/ppt/media/image65.jpg" ContentType="image/jpeg"/>
  <Override PartName="/ppt/media/image90.jpg" ContentType="image/jpeg"/>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2.jpg" ContentType="image/jpeg"/>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5"/>
  </p:notesMasterIdLst>
  <p:handoutMasterIdLst>
    <p:handoutMasterId r:id="rId196"/>
  </p:handoutMasterIdLst>
  <p:sldIdLst>
    <p:sldId id="256" r:id="rId2"/>
    <p:sldId id="284" r:id="rId3"/>
    <p:sldId id="286" r:id="rId4"/>
    <p:sldId id="322" r:id="rId5"/>
    <p:sldId id="288" r:id="rId6"/>
    <p:sldId id="287" r:id="rId7"/>
    <p:sldId id="300" r:id="rId8"/>
    <p:sldId id="305" r:id="rId9"/>
    <p:sldId id="263" r:id="rId10"/>
    <p:sldId id="304" r:id="rId11"/>
    <p:sldId id="301" r:id="rId12"/>
    <p:sldId id="264" r:id="rId13"/>
    <p:sldId id="291" r:id="rId14"/>
    <p:sldId id="306" r:id="rId15"/>
    <p:sldId id="302" r:id="rId16"/>
    <p:sldId id="303" r:id="rId17"/>
    <p:sldId id="33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311" r:id="rId31"/>
    <p:sldId id="307" r:id="rId32"/>
    <p:sldId id="308" r:id="rId33"/>
    <p:sldId id="309" r:id="rId34"/>
    <p:sldId id="310" r:id="rId35"/>
    <p:sldId id="313" r:id="rId36"/>
    <p:sldId id="312" r:id="rId37"/>
    <p:sldId id="333" r:id="rId38"/>
    <p:sldId id="314" r:id="rId39"/>
    <p:sldId id="315" r:id="rId40"/>
    <p:sldId id="298" r:id="rId41"/>
    <p:sldId id="316" r:id="rId42"/>
    <p:sldId id="331" r:id="rId43"/>
    <p:sldId id="473" r:id="rId44"/>
    <p:sldId id="297" r:id="rId45"/>
    <p:sldId id="485" r:id="rId46"/>
    <p:sldId id="293" r:id="rId47"/>
    <p:sldId id="317" r:id="rId48"/>
    <p:sldId id="481" r:id="rId49"/>
    <p:sldId id="486" r:id="rId50"/>
    <p:sldId id="328" r:id="rId51"/>
    <p:sldId id="334" r:id="rId52"/>
    <p:sldId id="327" r:id="rId53"/>
    <p:sldId id="335" r:id="rId54"/>
    <p:sldId id="318" r:id="rId55"/>
    <p:sldId id="336" r:id="rId56"/>
    <p:sldId id="320" r:id="rId57"/>
    <p:sldId id="337" r:id="rId58"/>
    <p:sldId id="277" r:id="rId59"/>
    <p:sldId id="321" r:id="rId60"/>
    <p:sldId id="323" r:id="rId61"/>
    <p:sldId id="408" r:id="rId62"/>
    <p:sldId id="409" r:id="rId63"/>
    <p:sldId id="413" r:id="rId64"/>
    <p:sldId id="324" r:id="rId65"/>
    <p:sldId id="325" r:id="rId66"/>
    <p:sldId id="326" r:id="rId67"/>
    <p:sldId id="474" r:id="rId68"/>
    <p:sldId id="330" r:id="rId69"/>
    <p:sldId id="475" r:id="rId70"/>
    <p:sldId id="476" r:id="rId71"/>
    <p:sldId id="477" r:id="rId72"/>
    <p:sldId id="478" r:id="rId73"/>
    <p:sldId id="479" r:id="rId74"/>
    <p:sldId id="480" r:id="rId75"/>
    <p:sldId id="338" r:id="rId76"/>
    <p:sldId id="294" r:id="rId77"/>
    <p:sldId id="295" r:id="rId78"/>
    <p:sldId id="296" r:id="rId79"/>
    <p:sldId id="339" r:id="rId80"/>
    <p:sldId id="340" r:id="rId81"/>
    <p:sldId id="299" r:id="rId82"/>
    <p:sldId id="341" r:id="rId83"/>
    <p:sldId id="342" r:id="rId84"/>
    <p:sldId id="344" r:id="rId85"/>
    <p:sldId id="484" r:id="rId86"/>
    <p:sldId id="343" r:id="rId87"/>
    <p:sldId id="345" r:id="rId88"/>
    <p:sldId id="415" r:id="rId89"/>
    <p:sldId id="421" r:id="rId90"/>
    <p:sldId id="420" r:id="rId91"/>
    <p:sldId id="422" r:id="rId92"/>
    <p:sldId id="418" r:id="rId93"/>
    <p:sldId id="419" r:id="rId94"/>
    <p:sldId id="423" r:id="rId95"/>
    <p:sldId id="424" r:id="rId96"/>
    <p:sldId id="470" r:id="rId97"/>
    <p:sldId id="407" r:id="rId98"/>
    <p:sldId id="425" r:id="rId99"/>
    <p:sldId id="426" r:id="rId100"/>
    <p:sldId id="427" r:id="rId101"/>
    <p:sldId id="428" r:id="rId102"/>
    <p:sldId id="346" r:id="rId103"/>
    <p:sldId id="385" r:id="rId104"/>
    <p:sldId id="386" r:id="rId105"/>
    <p:sldId id="394" r:id="rId106"/>
    <p:sldId id="395" r:id="rId107"/>
    <p:sldId id="397" r:id="rId108"/>
    <p:sldId id="398" r:id="rId109"/>
    <p:sldId id="400" r:id="rId110"/>
    <p:sldId id="402" r:id="rId111"/>
    <p:sldId id="401" r:id="rId112"/>
    <p:sldId id="403" r:id="rId113"/>
    <p:sldId id="396" r:id="rId114"/>
    <p:sldId id="404" r:id="rId115"/>
    <p:sldId id="437" r:id="rId116"/>
    <p:sldId id="438" r:id="rId117"/>
    <p:sldId id="439" r:id="rId118"/>
    <p:sldId id="410" r:id="rId119"/>
    <p:sldId id="429" r:id="rId120"/>
    <p:sldId id="430" r:id="rId121"/>
    <p:sldId id="390" r:id="rId122"/>
    <p:sldId id="391" r:id="rId123"/>
    <p:sldId id="433" r:id="rId124"/>
    <p:sldId id="435" r:id="rId125"/>
    <p:sldId id="440" r:id="rId126"/>
    <p:sldId id="471" r:id="rId127"/>
    <p:sldId id="384" r:id="rId128"/>
    <p:sldId id="393" r:id="rId129"/>
    <p:sldId id="443" r:id="rId130"/>
    <p:sldId id="432" r:id="rId131"/>
    <p:sldId id="442" r:id="rId132"/>
    <p:sldId id="436" r:id="rId133"/>
    <p:sldId id="441" r:id="rId134"/>
    <p:sldId id="347" r:id="rId135"/>
    <p:sldId id="448" r:id="rId136"/>
    <p:sldId id="411" r:id="rId137"/>
    <p:sldId id="447" r:id="rId138"/>
    <p:sldId id="446" r:id="rId139"/>
    <p:sldId id="444" r:id="rId140"/>
    <p:sldId id="449" r:id="rId141"/>
    <p:sldId id="451" r:id="rId142"/>
    <p:sldId id="453" r:id="rId143"/>
    <p:sldId id="452" r:id="rId144"/>
    <p:sldId id="454" r:id="rId145"/>
    <p:sldId id="455" r:id="rId146"/>
    <p:sldId id="445" r:id="rId147"/>
    <p:sldId id="450" r:id="rId148"/>
    <p:sldId id="457" r:id="rId149"/>
    <p:sldId id="412" r:id="rId150"/>
    <p:sldId id="348" r:id="rId151"/>
    <p:sldId id="349" r:id="rId152"/>
    <p:sldId id="350" r:id="rId153"/>
    <p:sldId id="351" r:id="rId154"/>
    <p:sldId id="352" r:id="rId155"/>
    <p:sldId id="353" r:id="rId156"/>
    <p:sldId id="354" r:id="rId157"/>
    <p:sldId id="355" r:id="rId158"/>
    <p:sldId id="356" r:id="rId159"/>
    <p:sldId id="357" r:id="rId160"/>
    <p:sldId id="358" r:id="rId161"/>
    <p:sldId id="359" r:id="rId162"/>
    <p:sldId id="360" r:id="rId163"/>
    <p:sldId id="361" r:id="rId164"/>
    <p:sldId id="483" r:id="rId165"/>
    <p:sldId id="362" r:id="rId166"/>
    <p:sldId id="456" r:id="rId167"/>
    <p:sldId id="461" r:id="rId168"/>
    <p:sldId id="414" r:id="rId169"/>
    <p:sldId id="472" r:id="rId170"/>
    <p:sldId id="364" r:id="rId171"/>
    <p:sldId id="363" r:id="rId172"/>
    <p:sldId id="365" r:id="rId173"/>
    <p:sldId id="366" r:id="rId174"/>
    <p:sldId id="458" r:id="rId175"/>
    <p:sldId id="460" r:id="rId176"/>
    <p:sldId id="462" r:id="rId177"/>
    <p:sldId id="463" r:id="rId178"/>
    <p:sldId id="464" r:id="rId179"/>
    <p:sldId id="465" r:id="rId180"/>
    <p:sldId id="382" r:id="rId181"/>
    <p:sldId id="368" r:id="rId182"/>
    <p:sldId id="369" r:id="rId183"/>
    <p:sldId id="370" r:id="rId184"/>
    <p:sldId id="469" r:id="rId185"/>
    <p:sldId id="467" r:id="rId186"/>
    <p:sldId id="466" r:id="rId187"/>
    <p:sldId id="468" r:id="rId188"/>
    <p:sldId id="383" r:id="rId189"/>
    <p:sldId id="373" r:id="rId190"/>
    <p:sldId id="377" r:id="rId191"/>
    <p:sldId id="379" r:id="rId192"/>
    <p:sldId id="380" r:id="rId193"/>
    <p:sldId id="381" r:id="rId1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64"/>
            <p14:sldId id="291"/>
            <p14:sldId id="306"/>
            <p14:sldId id="302"/>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297"/>
            <p14:sldId id="485"/>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349"/>
            <p14:sldId id="350"/>
            <p14:sldId id="351"/>
            <p14:sldId id="352"/>
            <p14:sldId id="353"/>
            <p14:sldId id="354"/>
            <p14:sldId id="355"/>
            <p14:sldId id="356"/>
            <p14:sldId id="357"/>
            <p14:sldId id="358"/>
            <p14:sldId id="359"/>
            <p14:sldId id="360"/>
            <p14:sldId id="361"/>
            <p14:sldId id="483"/>
            <p14:sldId id="362"/>
            <p14:sldId id="456"/>
            <p14:sldId id="461"/>
            <p14:sldId id="414"/>
            <p14:sldId id="472"/>
            <p14:sldId id="364"/>
            <p14:sldId id="363"/>
            <p14:sldId id="365"/>
            <p14:sldId id="366"/>
            <p14:sldId id="458"/>
            <p14:sldId id="460"/>
            <p14:sldId id="462"/>
            <p14:sldId id="463"/>
            <p14:sldId id="464"/>
            <p14:sldId id="465"/>
          </p14:sldIdLst>
        </p14:section>
        <p14:section name="Closing and Appendix" id="{BE13F700-F47A-4A35-97F6-55244A61E9E1}">
          <p14:sldIdLst>
            <p14:sldId id="382"/>
            <p14:sldId id="368"/>
            <p14:sldId id="369"/>
            <p14:sldId id="370"/>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9103D-009B-417A-860F-9C0263040403}" v="3" dt="2019-05-13T20:03:54.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autoAdjust="0"/>
    <p:restoredTop sz="94214" autoAdjust="0"/>
  </p:normalViewPr>
  <p:slideViewPr>
    <p:cSldViewPr snapToGrid="0">
      <p:cViewPr>
        <p:scale>
          <a:sx n="90" d="100"/>
          <a:sy n="90" d="100"/>
        </p:scale>
        <p:origin x="33" y="3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handoutMaster" Target="handoutMasters/handoutMaster1.xml"/><Relationship Id="rId20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commentAuthors" Target="commentAuthors.xml"/><Relationship Id="rId20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72" Type="http://schemas.openxmlformats.org/officeDocument/2006/relationships/slide" Target="slides/slide171.xml"/><Relationship Id="rId193" Type="http://schemas.openxmlformats.org/officeDocument/2006/relationships/slide" Target="slides/slide192.xml"/><Relationship Id="rId202"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5/13/2019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59</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102</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134</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180</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184</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188</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5/13/2019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5/13/2019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2.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commons.wikimedia.org/wiki/File:US_Navy_100128-N-7918H-262_A_shipment_of_Haiti_relief_supplies_is_unloaded_from_a_barge_at_Guantanamo_Bay,_Cuba_to_be_delivered_to_Haiti.jpg"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hyperlink" Target="https://ro.wikipedia.org/wiki/George_Dantzig" TargetMode="External"/><Relationship Id="rId4" Type="http://schemas.openxmlformats.org/officeDocument/2006/relationships/image" Target="../media/image64.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www.desmos.com/calculator/iildqi2vt7" TargetMode="Externa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0.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5.xml"/><Relationship Id="rId4" Type="http://schemas.openxmlformats.org/officeDocument/2006/relationships/image" Target="../media/image93.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95.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9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04.jpeg"/><Relationship Id="rId3" Type="http://schemas.openxmlformats.org/officeDocument/2006/relationships/image" Target="../media/image99.png"/><Relationship Id="rId7" Type="http://schemas.openxmlformats.org/officeDocument/2006/relationships/image" Target="../media/image101.gif"/><Relationship Id="rId12" Type="http://schemas.openxmlformats.org/officeDocument/2006/relationships/hyperlink" Target="https://www.youtube.com/watch?v=uQhTuRlWMxw" TargetMode="External"/><Relationship Id="rId2" Type="http://schemas.openxmlformats.org/officeDocument/2006/relationships/image" Target="../media/image98.jpg"/><Relationship Id="rId16" Type="http://schemas.openxmlformats.org/officeDocument/2006/relationships/image" Target="../media/image107.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03.png"/><Relationship Id="rId5" Type="http://schemas.openxmlformats.org/officeDocument/2006/relationships/image" Target="../media/image100.jpg"/><Relationship Id="rId15" Type="http://schemas.openxmlformats.org/officeDocument/2006/relationships/image" Target="../media/image106.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2.png"/><Relationship Id="rId14" Type="http://schemas.openxmlformats.org/officeDocument/2006/relationships/image" Target="../media/image105.jpeg"/></Relationships>
</file>

<file path=ppt/slides/_rels/slide1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sv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16.png"/><Relationship Id="rId4" Type="http://schemas.openxmlformats.org/officeDocument/2006/relationships/image" Target="../media/image115.png"/></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4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2.xml"/><Relationship Id="rId4" Type="http://schemas.openxmlformats.org/officeDocument/2006/relationships/image" Target="../media/image125.gif"/></Relationships>
</file>

<file path=ppt/slides/_rels/slide1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51.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34.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hyperlink" Target="http://www.desmos.com/calculator/jwjn5rwfy6" TargetMode="External"/><Relationship Id="rId2" Type="http://schemas.openxmlformats.org/officeDocument/2006/relationships/image" Target="../media/image135.jpg"/><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6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570.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43.jpg"/><Relationship Id="rId7" Type="http://schemas.openxmlformats.org/officeDocument/2006/relationships/image" Target="../media/image145.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44.jpg"/><Relationship Id="rId10" Type="http://schemas.openxmlformats.org/officeDocument/2006/relationships/image" Target="../media/image107.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0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46.jp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8.xml"/><Relationship Id="rId5" Type="http://schemas.openxmlformats.org/officeDocument/2006/relationships/image" Target="../media/image151.jpg"/><Relationship Id="rId4" Type="http://schemas.openxmlformats.org/officeDocument/2006/relationships/image" Target="../media/image150.jp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53.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8" Type="http://schemas.openxmlformats.org/officeDocument/2006/relationships/image" Target="../media/image154.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91.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92.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93.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www.youtube.com/watch?v=6ybd5rbQ5rU"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3.jpg"/><Relationship Id="rId4" Type="http://schemas.openxmlformats.org/officeDocument/2006/relationships/hyperlink" Target="https://github.com/thomasnield/kotlin_linear_regression/"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5.svg"/></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59.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55.svg"/><Relationship Id="rId17" Type="http://schemas.openxmlformats.org/officeDocument/2006/relationships/image" Target="../media/image680.png"/><Relationship Id="rId25" Type="http://schemas.openxmlformats.org/officeDocument/2006/relationships/image" Target="../media/image58.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4.png"/><Relationship Id="rId24" Type="http://schemas.openxmlformats.org/officeDocument/2006/relationships/image" Target="../media/image57.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56.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1.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4.png"/><Relationship Id="rId18" Type="http://schemas.openxmlformats.org/officeDocument/2006/relationships/image" Target="../media/image81.png"/><Relationship Id="rId26" Type="http://schemas.openxmlformats.org/officeDocument/2006/relationships/image" Target="../media/image58.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57.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56.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55.svg"/><Relationship Id="rId22" Type="http://schemas.openxmlformats.org/officeDocument/2006/relationships/image" Target="../media/image85.png"/><Relationship Id="rId27" Type="http://schemas.openxmlformats.org/officeDocument/2006/relationships/image" Target="../media/image59.svg"/></Relationships>
</file>

<file path=ppt/slides/_rels/slide9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58.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55.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54.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59.svg"/><Relationship Id="rId22"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4"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5"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spTree>
    <p:extLst>
      <p:ext uri="{BB962C8B-B14F-4D97-AF65-F5344CB8AC3E}">
        <p14:creationId xmlns:p14="http://schemas.microsoft.com/office/powerpoint/2010/main" val="26460902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Desmos Graph: </a:t>
                </a:r>
                <a:r>
                  <a:rPr lang="en-US" dirty="0">
                    <a:hlinkClick r:id="rId3"/>
                  </a:rPr>
                  <a:t>https://www.desmos.com/calculator/iildqi2vt7</a:t>
                </a:r>
                <a:endParaRPr lang="en-US" dirty="0"/>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4"/>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76151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Tree>
    <p:extLst>
      <p:ext uri="{BB962C8B-B14F-4D97-AF65-F5344CB8AC3E}">
        <p14:creationId xmlns:p14="http://schemas.microsoft.com/office/powerpoint/2010/main" val="10576605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of a rabbit hole. </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12</a:t>
            </a:fld>
            <a:endParaRPr sz="2176">
              <a:latin typeface="Arial"/>
              <a:cs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121</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122</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239133165"/>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 low-level,  there’s a lot of math involved so it’s hard to explain to non-technical people. It’s better to explain at an abstract level with linear inequalities describing the constraints rather than how it solves those constraints. </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127</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What Are Neural 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150</a:t>
            </a:fld>
            <a:endParaRPr spc="302"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151</a:t>
            </a:fld>
            <a:endParaRPr spc="302" dirty="0"/>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3"/>
              </a:rPr>
              <a:t>search </a:t>
            </a:r>
            <a:r>
              <a:rPr sz="2055" b="1" spc="212" dirty="0">
                <a:solidFill>
                  <a:srgbClr val="9FABD3"/>
                </a:solidFill>
                <a:latin typeface="Arial"/>
                <a:cs typeface="Arial"/>
                <a:hlinkClick r:id="rId3"/>
              </a:rPr>
              <a:t>around </a:t>
            </a:r>
            <a:r>
              <a:rPr sz="2055" b="1" spc="193" dirty="0">
                <a:solidFill>
                  <a:srgbClr val="9FABD3"/>
                </a:solidFill>
                <a:latin typeface="Arial"/>
                <a:cs typeface="Arial"/>
                <a:hlinkClick r:id="rId3"/>
              </a:rPr>
              <a:t>Stack </a:t>
            </a:r>
            <a:r>
              <a:rPr sz="2055" b="1" spc="206" dirty="0">
                <a:solidFill>
                  <a:srgbClr val="9FABD3"/>
                </a:solidFill>
                <a:latin typeface="Arial"/>
                <a:cs typeface="Arial"/>
                <a:hlinkClick r:id="rId3"/>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4"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152</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153</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154</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7367470"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287" y="966851"/>
                </a:lnTo>
                <a:lnTo>
                  <a:pt x="398875" y="960496"/>
                </a:lnTo>
                <a:lnTo>
                  <a:pt x="353240" y="950123"/>
                </a:lnTo>
                <a:lnTo>
                  <a:pt x="309559" y="935914"/>
                </a:lnTo>
                <a:lnTo>
                  <a:pt x="268010" y="918047"/>
                </a:lnTo>
                <a:lnTo>
                  <a:pt x="228769" y="896702"/>
                </a:lnTo>
                <a:lnTo>
                  <a:pt x="192012" y="872061"/>
                </a:lnTo>
                <a:lnTo>
                  <a:pt x="157916" y="844302"/>
                </a:lnTo>
                <a:lnTo>
                  <a:pt x="126659" y="813605"/>
                </a:lnTo>
                <a:lnTo>
                  <a:pt x="98417" y="780151"/>
                </a:lnTo>
                <a:lnTo>
                  <a:pt x="73367" y="744119"/>
                </a:lnTo>
                <a:lnTo>
                  <a:pt x="51686" y="705689"/>
                </a:lnTo>
                <a:lnTo>
                  <a:pt x="33550" y="665041"/>
                </a:lnTo>
                <a:lnTo>
                  <a:pt x="19137" y="622356"/>
                </a:lnTo>
                <a:lnTo>
                  <a:pt x="8623" y="577812"/>
                </a:lnTo>
                <a:lnTo>
                  <a:pt x="2185" y="531590"/>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7367470"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8565173"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7367470"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7367470"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8565173"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7367470"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7367470"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8565173"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2" name="object 62"/>
          <p:cNvSpPr txBox="1"/>
          <p:nvPr/>
        </p:nvSpPr>
        <p:spPr>
          <a:xfrm>
            <a:off x="7283017" y="1851691"/>
            <a:ext cx="1389642" cy="4157933"/>
          </a:xfrm>
          <a:prstGeom prst="rect">
            <a:avLst/>
          </a:prstGeom>
          <a:ln w="29112">
            <a:solidFill>
              <a:srgbClr val="000000"/>
            </a:solidFill>
          </a:ln>
        </p:spPr>
        <p:txBody>
          <a:bodyPr vert="horz" wrap="square" lIns="0" tIns="0" rIns="0" bIns="0" rtlCol="0">
            <a:spAutoFit/>
          </a:bodyPr>
          <a:lstStyle/>
          <a:p>
            <a:pPr>
              <a:lnSpc>
                <a:spcPct val="100000"/>
              </a:lnSpc>
            </a:pPr>
            <a:endParaRPr lang="en-US" sz="2902" dirty="0">
              <a:latin typeface="Times New Roman"/>
              <a:cs typeface="Times New Roman"/>
            </a:endParaRPr>
          </a:p>
          <a:p>
            <a:pPr marR="73707" algn="ctr"/>
            <a:r>
              <a:rPr sz="1451" spc="121" dirty="0">
                <a:latin typeface="Tahoma"/>
                <a:cs typeface="Tahoma"/>
              </a:rPr>
              <a:t>255w</a:t>
            </a:r>
            <a:r>
              <a:rPr sz="1270" spc="181" baseline="-31746" dirty="0">
                <a:latin typeface="Tahoma"/>
                <a:cs typeface="Tahoma"/>
              </a:rPr>
              <a:t>1</a:t>
            </a:r>
            <a:r>
              <a:rPr sz="1451" spc="121" dirty="0">
                <a:latin typeface="Tahoma"/>
                <a:cs typeface="Tahoma"/>
              </a:rPr>
              <a:t>+</a:t>
            </a:r>
            <a:endParaRPr sz="1451" dirty="0">
              <a:latin typeface="Tahoma"/>
              <a:cs typeface="Tahoma"/>
            </a:endParaRPr>
          </a:p>
          <a:p>
            <a:pPr marR="73707" algn="ctr">
              <a:spcBef>
                <a:spcPts val="290"/>
              </a:spcBef>
            </a:pPr>
            <a:r>
              <a:rPr sz="1451" spc="127" dirty="0">
                <a:latin typeface="Tahoma"/>
                <a:cs typeface="Tahoma"/>
              </a:rPr>
              <a:t>204w</a:t>
            </a:r>
            <a:r>
              <a:rPr sz="1270" spc="190" baseline="-31746" dirty="0">
                <a:latin typeface="Tahoma"/>
                <a:cs typeface="Tahoma"/>
              </a:rPr>
              <a:t>2</a:t>
            </a:r>
            <a:r>
              <a:rPr sz="1451" spc="127" dirty="0">
                <a:latin typeface="Tahoma"/>
                <a:cs typeface="Tahoma"/>
              </a:rPr>
              <a:t>+</a:t>
            </a:r>
            <a:endParaRPr sz="1451" dirty="0">
              <a:latin typeface="Tahoma"/>
              <a:cs typeface="Tahoma"/>
            </a:endParaRPr>
          </a:p>
          <a:p>
            <a:pPr marR="15356" algn="ctr">
              <a:spcBef>
                <a:spcPts val="290"/>
              </a:spcBef>
            </a:pPr>
            <a:r>
              <a:rPr sz="1451" spc="115" dirty="0">
                <a:latin typeface="Tahoma"/>
                <a:cs typeface="Tahoma"/>
              </a:rPr>
              <a:t>204w</a:t>
            </a:r>
            <a:r>
              <a:rPr sz="1270" spc="172" baseline="-31746" dirty="0">
                <a:latin typeface="Tahoma"/>
                <a:cs typeface="Tahoma"/>
              </a:rPr>
              <a:t>3</a:t>
            </a:r>
            <a:endParaRPr sz="1270" baseline="-31746" dirty="0">
              <a:latin typeface="Tahoma"/>
              <a:cs typeface="Tahoma"/>
            </a:endParaRPr>
          </a:p>
          <a:p>
            <a:pPr>
              <a:lnSpc>
                <a:spcPct val="100000"/>
              </a:lnSpc>
            </a:pPr>
            <a:endParaRPr sz="1935" dirty="0">
              <a:latin typeface="Times New Roman"/>
              <a:cs typeface="Times New Roman"/>
            </a:endParaRPr>
          </a:p>
          <a:p>
            <a:pPr>
              <a:spcBef>
                <a:spcPts val="24"/>
              </a:spcBef>
            </a:pPr>
            <a:endParaRPr sz="1753"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4</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5</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a:p>
            <a:pPr>
              <a:lnSpc>
                <a:spcPct val="100000"/>
              </a:lnSpc>
            </a:pPr>
            <a:endParaRPr sz="2055" dirty="0">
              <a:latin typeface="Times New Roman"/>
              <a:cs typeface="Times New Roman"/>
            </a:endParaRPr>
          </a:p>
          <a:p>
            <a:pPr>
              <a:spcBef>
                <a:spcPts val="36"/>
              </a:spcBef>
            </a:pPr>
            <a:endParaRPr sz="2720"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7</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8</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9</a:t>
            </a:r>
            <a:endParaRPr lang="en-US" sz="1270" spc="172" baseline="-31746" dirty="0">
              <a:latin typeface="Tahoma"/>
              <a:cs typeface="Tahoma"/>
            </a:endParaRPr>
          </a:p>
          <a:p>
            <a:pPr marR="18427" algn="ctr">
              <a:spcBef>
                <a:spcPts val="290"/>
              </a:spcBef>
            </a:pPr>
            <a:endParaRPr lang="en-US" sz="1270" spc="172" baseline="-31746" dirty="0">
              <a:latin typeface="Tahoma"/>
              <a:cs typeface="Tahoma"/>
            </a:endParaRPr>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996688"/>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sz="2176" spc="163" dirty="0">
                <a:latin typeface="Tahoma"/>
                <a:cs typeface="Tahoma"/>
              </a:rPr>
              <a:t>might </a:t>
            </a:r>
            <a:r>
              <a:rPr sz="2176" spc="145" dirty="0">
                <a:latin typeface="Tahoma"/>
                <a:cs typeface="Tahoma"/>
              </a:rPr>
              <a:t>also </a:t>
            </a:r>
            <a:r>
              <a:rPr sz="2176" spc="151" dirty="0">
                <a:latin typeface="Tahoma"/>
                <a:cs typeface="Tahoma"/>
              </a:rPr>
              <a:t>consider  using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sz="2176">
              <a:latin typeface="Tahoma"/>
              <a:cs typeface="Tahoma"/>
            </a:endParaRP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162</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71" name="object 71"/>
          <p:cNvSpPr txBox="1"/>
          <p:nvPr/>
        </p:nvSpPr>
        <p:spPr>
          <a:xfrm>
            <a:off x="572811" y="2961869"/>
            <a:ext cx="3528617" cy="1317289"/>
          </a:xfrm>
          <a:prstGeom prst="rect">
            <a:avLst/>
          </a:prstGeom>
        </p:spPr>
        <p:txBody>
          <a:bodyPr vert="horz" wrap="square" lIns="0" tIns="34549" rIns="0" bIns="0" rtlCol="0">
            <a:spAutoFit/>
          </a:bodyPr>
          <a:lstStyle/>
          <a:p>
            <a:pPr marL="15356" marR="371605">
              <a:lnSpc>
                <a:spcPts val="2527"/>
              </a:lnSpc>
              <a:spcBef>
                <a:spcPts val="272"/>
              </a:spcBef>
            </a:pPr>
            <a:r>
              <a:rPr sz="2176" spc="151" dirty="0">
                <a:latin typeface="Tahoma"/>
                <a:cs typeface="Tahoma"/>
              </a:rPr>
              <a:t>These </a:t>
            </a:r>
            <a:r>
              <a:rPr sz="2176" spc="145" dirty="0">
                <a:latin typeface="Tahoma"/>
                <a:cs typeface="Tahoma"/>
              </a:rPr>
              <a:t>are nonlinear  </a:t>
            </a:r>
            <a:r>
              <a:rPr sz="2176" spc="138" dirty="0">
                <a:latin typeface="Tahoma"/>
                <a:cs typeface="Tahoma"/>
              </a:rPr>
              <a:t>functions </a:t>
            </a:r>
            <a:r>
              <a:rPr sz="2176" spc="145" dirty="0">
                <a:latin typeface="Tahoma"/>
                <a:cs typeface="Tahoma"/>
              </a:rPr>
              <a:t>that</a:t>
            </a:r>
            <a:r>
              <a:rPr sz="2176" spc="-163" dirty="0">
                <a:latin typeface="Tahoma"/>
                <a:cs typeface="Tahoma"/>
              </a:rPr>
              <a:t> </a:t>
            </a:r>
            <a:r>
              <a:rPr sz="2176" spc="145" dirty="0">
                <a:latin typeface="Tahoma"/>
                <a:cs typeface="Tahoma"/>
              </a:rPr>
              <a:t>smooth,  </a:t>
            </a:r>
            <a:r>
              <a:rPr sz="2176" spc="138" dirty="0">
                <a:latin typeface="Tahoma"/>
                <a:cs typeface="Tahoma"/>
              </a:rPr>
              <a:t>scale, </a:t>
            </a:r>
            <a:r>
              <a:rPr sz="2176" spc="127" dirty="0">
                <a:latin typeface="Tahoma"/>
                <a:cs typeface="Tahoma"/>
              </a:rPr>
              <a:t>or</a:t>
            </a:r>
            <a:r>
              <a:rPr sz="2176" spc="-138" dirty="0">
                <a:latin typeface="Tahoma"/>
                <a:cs typeface="Tahoma"/>
              </a:rPr>
              <a:t> </a:t>
            </a:r>
            <a:r>
              <a:rPr sz="2176" spc="169" dirty="0">
                <a:latin typeface="Tahoma"/>
                <a:cs typeface="Tahoma"/>
              </a:rPr>
              <a:t>compress</a:t>
            </a:r>
            <a:endParaRPr sz="2176">
              <a:latin typeface="Tahoma"/>
              <a:cs typeface="Tahoma"/>
            </a:endParaRPr>
          </a:p>
          <a:p>
            <a:pPr marL="15356">
              <a:lnSpc>
                <a:spcPts val="2454"/>
              </a:lnSpc>
            </a:pPr>
            <a:r>
              <a:rPr sz="2176" spc="157" dirty="0">
                <a:latin typeface="Tahoma"/>
                <a:cs typeface="Tahoma"/>
              </a:rPr>
              <a:t>the </a:t>
            </a:r>
            <a:r>
              <a:rPr sz="2176" spc="133" dirty="0">
                <a:latin typeface="Tahoma"/>
                <a:cs typeface="Tahoma"/>
              </a:rPr>
              <a:t>resulting </a:t>
            </a:r>
            <a:r>
              <a:rPr sz="2176" spc="200" dirty="0">
                <a:latin typeface="Tahoma"/>
                <a:cs typeface="Tahoma"/>
              </a:rPr>
              <a:t>sum</a:t>
            </a:r>
            <a:r>
              <a:rPr sz="2176" spc="-307" dirty="0">
                <a:latin typeface="Tahoma"/>
                <a:cs typeface="Tahoma"/>
              </a:rPr>
              <a:t> </a:t>
            </a:r>
            <a:r>
              <a:rPr sz="2176" spc="145" dirty="0">
                <a:latin typeface="Tahoma"/>
                <a:cs typeface="Tahoma"/>
              </a:rPr>
              <a:t>values.</a:t>
            </a:r>
            <a:endParaRPr sz="2176">
              <a:latin typeface="Tahoma"/>
              <a:cs typeface="Tahoma"/>
            </a:endParaRPr>
          </a:p>
        </p:txBody>
      </p:sp>
      <p:sp>
        <p:nvSpPr>
          <p:cNvPr id="72" name="object 72"/>
          <p:cNvSpPr txBox="1"/>
          <p:nvPr/>
        </p:nvSpPr>
        <p:spPr>
          <a:xfrm>
            <a:off x="572812" y="4564948"/>
            <a:ext cx="3456447" cy="996688"/>
          </a:xfrm>
          <a:prstGeom prst="rect">
            <a:avLst/>
          </a:prstGeom>
        </p:spPr>
        <p:txBody>
          <a:bodyPr vert="horz" wrap="square" lIns="0" tIns="34549" rIns="0" bIns="0" rtlCol="0">
            <a:spAutoFit/>
          </a:bodyPr>
          <a:lstStyle/>
          <a:p>
            <a:pPr marL="15356" marR="6142">
              <a:lnSpc>
                <a:spcPts val="2527"/>
              </a:lnSpc>
              <a:spcBef>
                <a:spcPts val="272"/>
              </a:spcBef>
            </a:pPr>
            <a:r>
              <a:rPr sz="2176" spc="151" dirty="0">
                <a:latin typeface="Tahoma"/>
                <a:cs typeface="Tahoma"/>
              </a:rPr>
              <a:t>These </a:t>
            </a:r>
            <a:r>
              <a:rPr sz="2176" spc="193" dirty="0">
                <a:latin typeface="Tahoma"/>
                <a:cs typeface="Tahoma"/>
              </a:rPr>
              <a:t>make </a:t>
            </a:r>
            <a:r>
              <a:rPr sz="2176" spc="157" dirty="0">
                <a:latin typeface="Tahoma"/>
                <a:cs typeface="Tahoma"/>
              </a:rPr>
              <a:t>the</a:t>
            </a:r>
            <a:r>
              <a:rPr sz="2176" spc="-393" dirty="0">
                <a:latin typeface="Tahoma"/>
                <a:cs typeface="Tahoma"/>
              </a:rPr>
              <a:t> </a:t>
            </a:r>
            <a:r>
              <a:rPr sz="2176" spc="145" dirty="0">
                <a:latin typeface="Tahoma"/>
                <a:cs typeface="Tahoma"/>
              </a:rPr>
              <a:t>network  </a:t>
            </a:r>
            <a:r>
              <a:rPr sz="2176" spc="157" dirty="0">
                <a:latin typeface="Tahoma"/>
                <a:cs typeface="Tahoma"/>
              </a:rPr>
              <a:t>operate </a:t>
            </a:r>
            <a:r>
              <a:rPr sz="2176" spc="169" dirty="0">
                <a:latin typeface="Tahoma"/>
                <a:cs typeface="Tahoma"/>
              </a:rPr>
              <a:t>more </a:t>
            </a:r>
            <a:r>
              <a:rPr sz="2176" spc="145" dirty="0">
                <a:latin typeface="Tahoma"/>
                <a:cs typeface="Tahoma"/>
              </a:rPr>
              <a:t>naturally  </a:t>
            </a:r>
            <a:r>
              <a:rPr sz="2176" spc="175" dirty="0">
                <a:latin typeface="Tahoma"/>
                <a:cs typeface="Tahoma"/>
              </a:rPr>
              <a:t>and</a:t>
            </a:r>
            <a:r>
              <a:rPr sz="2176" spc="-6" dirty="0">
                <a:latin typeface="Tahoma"/>
                <a:cs typeface="Tahoma"/>
              </a:rPr>
              <a:t> </a:t>
            </a:r>
            <a:r>
              <a:rPr sz="2176" spc="115" dirty="0">
                <a:latin typeface="Tahoma"/>
                <a:cs typeface="Tahoma"/>
              </a:rPr>
              <a:t>smoothly.</a:t>
            </a:r>
            <a:endParaRPr sz="2176">
              <a:latin typeface="Tahoma"/>
              <a:cs typeface="Tahom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314781" y="1679714"/>
            <a:ext cx="11381247" cy="350340"/>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4" name="object 4"/>
          <p:cNvSpPr/>
          <p:nvPr/>
        </p:nvSpPr>
        <p:spPr>
          <a:xfrm>
            <a:off x="331671" y="2323096"/>
            <a:ext cx="5306745" cy="2889842"/>
          </a:xfrm>
          <a:prstGeom prst="rect">
            <a:avLst/>
          </a:prstGeom>
          <a:blipFill>
            <a:blip r:embed="rId2" cstate="print"/>
            <a:stretch>
              <a:fillRect/>
            </a:stretch>
          </a:blipFill>
        </p:spPr>
        <p:txBody>
          <a:bodyPr wrap="square" lIns="0" tIns="0" rIns="0" bIns="0" rtlCol="0"/>
          <a:lstStyle/>
          <a:p>
            <a:endParaRPr sz="2176"/>
          </a:p>
        </p:txBody>
      </p:sp>
      <p:sp>
        <p:nvSpPr>
          <p:cNvPr id="5" name="object 5"/>
          <p:cNvSpPr/>
          <p:nvPr/>
        </p:nvSpPr>
        <p:spPr>
          <a:xfrm>
            <a:off x="6301758" y="232309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6"/>
          <p:cNvSpPr/>
          <p:nvPr/>
        </p:nvSpPr>
        <p:spPr>
          <a:xfrm>
            <a:off x="9028836" y="2323096"/>
            <a:ext cx="1768915" cy="1768914"/>
          </a:xfrm>
          <a:prstGeom prst="rect">
            <a:avLst/>
          </a:prstGeom>
          <a:blipFill>
            <a:blip r:embed="rId4" cstate="print"/>
            <a:stretch>
              <a:fillRect/>
            </a:stretch>
          </a:blipFill>
        </p:spPr>
        <p:txBody>
          <a:bodyPr wrap="square" lIns="0" tIns="0" rIns="0" bIns="0" rtlCol="0"/>
          <a:lstStyle/>
          <a:p>
            <a:endParaRPr sz="2176"/>
          </a:p>
        </p:txBody>
      </p:sp>
      <p:sp>
        <p:nvSpPr>
          <p:cNvPr id="7" name="object 7"/>
          <p:cNvSpPr/>
          <p:nvPr/>
        </p:nvSpPr>
        <p:spPr>
          <a:xfrm>
            <a:off x="6301759" y="4276271"/>
            <a:ext cx="1695209" cy="1695210"/>
          </a:xfrm>
          <a:prstGeom prst="rect">
            <a:avLst/>
          </a:prstGeom>
          <a:blipFill>
            <a:blip r:embed="rId5" cstate="print"/>
            <a:stretch>
              <a:fillRect/>
            </a:stretch>
          </a:blipFill>
        </p:spPr>
        <p:txBody>
          <a:bodyPr wrap="square" lIns="0" tIns="0" rIns="0" bIns="0" rtlCol="0"/>
          <a:lstStyle/>
          <a:p>
            <a:endParaRPr sz="2176"/>
          </a:p>
        </p:txBody>
      </p:sp>
      <p:sp>
        <p:nvSpPr>
          <p:cNvPr id="8" name="object 8"/>
          <p:cNvSpPr/>
          <p:nvPr/>
        </p:nvSpPr>
        <p:spPr>
          <a:xfrm>
            <a:off x="8999660" y="4260916"/>
            <a:ext cx="1945499" cy="1715172"/>
          </a:xfrm>
          <a:prstGeom prst="rect">
            <a:avLst/>
          </a:prstGeom>
          <a:blipFill>
            <a:blip r:embed="rId6" cstate="print"/>
            <a:stretch>
              <a:fillRect/>
            </a:stretch>
          </a:blipFill>
        </p:spPr>
        <p:txBody>
          <a:bodyPr wrap="square" lIns="0" tIns="0" rIns="0" bIns="0" rtlCol="0"/>
          <a:lstStyle/>
          <a:p>
            <a:endParaRPr sz="2176"/>
          </a:p>
        </p:txBody>
      </p:sp>
      <p:sp>
        <p:nvSpPr>
          <p:cNvPr id="9" name="object 9"/>
          <p:cNvSpPr txBox="1"/>
          <p:nvPr/>
        </p:nvSpPr>
        <p:spPr>
          <a:xfrm>
            <a:off x="6241874" y="2200254"/>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163</a:t>
            </a:fld>
            <a:endParaRPr spc="302" dirty="0"/>
          </a:p>
        </p:txBody>
      </p:sp>
      <p:sp>
        <p:nvSpPr>
          <p:cNvPr id="10" name="object 10"/>
          <p:cNvSpPr txBox="1"/>
          <p:nvPr/>
        </p:nvSpPr>
        <p:spPr>
          <a:xfrm>
            <a:off x="6174312" y="416571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8519044" y="2230964"/>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8382384" y="4233279"/>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314781" y="5664378"/>
            <a:ext cx="5119412" cy="276025"/>
          </a:xfrm>
          <a:prstGeom prst="rect">
            <a:avLst/>
          </a:prstGeom>
        </p:spPr>
        <p:txBody>
          <a:bodyPr vert="horz" wrap="square" lIns="0" tIns="15355" rIns="0" bIns="0" rtlCol="0">
            <a:spAutoFit/>
          </a:bodyPr>
          <a:lstStyle/>
          <a:p>
            <a:pPr marL="15356">
              <a:spcBef>
                <a:spcPts val="121"/>
              </a:spcBef>
            </a:pPr>
            <a:r>
              <a:rPr sz="1693" spc="85" dirty="0">
                <a:solidFill>
                  <a:srgbClr val="666666"/>
                </a:solidFill>
                <a:latin typeface="Tahoma"/>
                <a:cs typeface="Tahoma"/>
              </a:rPr>
              <a:t>http</a:t>
            </a:r>
            <a:r>
              <a:rPr sz="1693" spc="85" dirty="0">
                <a:solidFill>
                  <a:srgbClr val="666666"/>
                </a:solidFill>
                <a:latin typeface="Tahoma"/>
                <a:cs typeface="Tahoma"/>
                <a:hlinkClick r:id="rId7"/>
              </a:rPr>
              <a:t>s://w</a:t>
            </a:r>
            <a:r>
              <a:rPr sz="1693" spc="85" dirty="0">
                <a:solidFill>
                  <a:srgbClr val="666666"/>
                </a:solidFill>
                <a:latin typeface="Tahoma"/>
                <a:cs typeface="Tahoma"/>
              </a:rPr>
              <a:t>ww.d</a:t>
            </a:r>
            <a:r>
              <a:rPr sz="1693" spc="85" dirty="0">
                <a:solidFill>
                  <a:srgbClr val="666666"/>
                </a:solidFill>
                <a:latin typeface="Tahoma"/>
                <a:cs typeface="Tahoma"/>
                <a:hlinkClick r:id="rId7"/>
              </a:rPr>
              <a:t>esmos.com/calculator/jwjn5rwfy6</a:t>
            </a:r>
            <a:endParaRPr sz="1693">
              <a:latin typeface="Tahoma"/>
              <a:cs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165</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166</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363880"/>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Almost identical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363880"/>
              </a:xfrm>
              <a:prstGeom prst="rect">
                <a:avLst/>
              </a:prstGeom>
              <a:blipFill>
                <a:blip r:embed="rId2"/>
                <a:stretch>
                  <a:fillRect l="-1013" t="-682" r="-506" b="-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251482135"/>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 making it more complicated to explain and apply to specialized problems.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170</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172</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173</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32865187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many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
        <p:nvSpPr>
          <p:cNvPr id="15" name="Oval 14">
            <a:extLst>
              <a:ext uri="{FF2B5EF4-FFF2-40B4-BE49-F238E27FC236}">
                <a16:creationId xmlns:a16="http://schemas.microsoft.com/office/drawing/2014/main" id="{A03264F1-3732-4D18-BED0-7845E76534B2}"/>
              </a:ext>
            </a:extLst>
          </p:cNvPr>
          <p:cNvSpPr/>
          <p:nvPr/>
        </p:nvSpPr>
        <p:spPr>
          <a:xfrm>
            <a:off x="304021"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76FE3C1-E914-4B60-8E4D-4D8C0B64F9CF}"/>
              </a:ext>
            </a:extLst>
          </p:cNvPr>
          <p:cNvSpPr txBox="1"/>
          <p:nvPr/>
        </p:nvSpPr>
        <p:spPr>
          <a:xfrm>
            <a:off x="470624" y="5124892"/>
            <a:ext cx="6799500" cy="1456211"/>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Machine learning primarily does classification and regression. While this can be useful in many clever applications (self-driving cars paired with heuristics, board games), there are often better algorithms like metaheuristics for tasks beyond classification and regression. While neural networks have been applied to the Traveling Salesman Problem, the solution is expensive and ineffective compared to incumbent algorithms. </a:t>
            </a:r>
          </a:p>
        </p:txBody>
      </p:sp>
    </p:spTree>
    <p:extLst>
      <p:ext uri="{BB962C8B-B14F-4D97-AF65-F5344CB8AC3E}">
        <p14:creationId xmlns:p14="http://schemas.microsoft.com/office/powerpoint/2010/main" val="3701378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181</a:t>
            </a:fld>
            <a:endParaRPr spc="302" dirty="0"/>
          </a:p>
        </p:txBody>
      </p:sp>
      <p:sp>
        <p:nvSpPr>
          <p:cNvPr id="3" name="object 3"/>
          <p:cNvSpPr txBox="1"/>
          <p:nvPr/>
        </p:nvSpPr>
        <p:spPr>
          <a:xfrm>
            <a:off x="419195" y="1391158"/>
            <a:ext cx="10779325" cy="4221265"/>
          </a:xfrm>
          <a:prstGeom prst="rect">
            <a:avLst/>
          </a:prstGeom>
        </p:spPr>
        <p:txBody>
          <a:bodyPr vert="horz" wrap="square" lIns="0" tIns="31477" rIns="0" bIns="0" rtlCol="0">
            <a:spAutoFit/>
          </a:bodyPr>
          <a:lstStyle/>
          <a:p>
            <a:pPr marL="15356" marR="6142">
              <a:lnSpc>
                <a:spcPts val="2284"/>
              </a:lnSpc>
              <a:spcBef>
                <a:spcPts val="247"/>
              </a:spcBef>
            </a:pPr>
            <a:r>
              <a:rPr b="1" spc="193" dirty="0">
                <a:latin typeface="Arial"/>
                <a:cs typeface="Arial"/>
              </a:rPr>
              <a:t>Generalized </a:t>
            </a:r>
            <a:r>
              <a:rPr b="1" spc="230" dirty="0">
                <a:latin typeface="Arial"/>
                <a:cs typeface="Arial"/>
              </a:rPr>
              <a:t>terms </a:t>
            </a:r>
            <a:r>
              <a:rPr b="1" spc="169" dirty="0">
                <a:latin typeface="Arial"/>
                <a:cs typeface="Arial"/>
              </a:rPr>
              <a:t>like </a:t>
            </a:r>
            <a:r>
              <a:rPr b="1" spc="163" dirty="0">
                <a:latin typeface="Arial"/>
                <a:cs typeface="Arial"/>
              </a:rPr>
              <a:t>“AI” </a:t>
            </a:r>
            <a:r>
              <a:rPr b="1" spc="230" dirty="0">
                <a:latin typeface="Arial"/>
                <a:cs typeface="Arial"/>
              </a:rPr>
              <a:t>are </a:t>
            </a:r>
            <a:r>
              <a:rPr b="1" spc="193" dirty="0">
                <a:latin typeface="Arial"/>
                <a:cs typeface="Arial"/>
              </a:rPr>
              <a:t>helpful </a:t>
            </a:r>
            <a:r>
              <a:rPr b="1" spc="224" dirty="0">
                <a:latin typeface="Arial"/>
                <a:cs typeface="Arial"/>
              </a:rPr>
              <a:t>to </a:t>
            </a:r>
            <a:r>
              <a:rPr b="1" spc="175" dirty="0">
                <a:latin typeface="Arial"/>
                <a:cs typeface="Arial"/>
              </a:rPr>
              <a:t>spur </a:t>
            </a:r>
            <a:r>
              <a:rPr b="1" spc="181" dirty="0">
                <a:latin typeface="Arial"/>
                <a:cs typeface="Arial"/>
              </a:rPr>
              <a:t>positive </a:t>
            </a:r>
            <a:r>
              <a:rPr b="1" spc="200" dirty="0">
                <a:latin typeface="Arial"/>
                <a:cs typeface="Arial"/>
              </a:rPr>
              <a:t>change </a:t>
            </a:r>
            <a:r>
              <a:rPr b="1" spc="218" dirty="0">
                <a:latin typeface="Arial"/>
                <a:cs typeface="Arial"/>
              </a:rPr>
              <a:t>and</a:t>
            </a:r>
            <a:r>
              <a:rPr b="1" spc="-296" dirty="0">
                <a:latin typeface="Arial"/>
                <a:cs typeface="Arial"/>
              </a:rPr>
              <a:t> </a:t>
            </a:r>
            <a:r>
              <a:rPr b="1" spc="224" dirty="0">
                <a:latin typeface="Arial"/>
                <a:cs typeface="Arial"/>
              </a:rPr>
              <a:t>embrace  </a:t>
            </a:r>
            <a:r>
              <a:rPr b="1" spc="254" dirty="0">
                <a:latin typeface="Arial"/>
                <a:cs typeface="Arial"/>
              </a:rPr>
              <a:t>new</a:t>
            </a:r>
            <a:r>
              <a:rPr b="1" spc="133" dirty="0">
                <a:latin typeface="Arial"/>
                <a:cs typeface="Arial"/>
              </a:rPr>
              <a:t> </a:t>
            </a:r>
            <a:r>
              <a:rPr b="1" spc="200" dirty="0">
                <a:latin typeface="Arial"/>
                <a:cs typeface="Arial"/>
              </a:rPr>
              <a:t>mindsets.</a:t>
            </a:r>
            <a:endParaRPr dirty="0">
              <a:latin typeface="Arial"/>
              <a:cs typeface="Arial"/>
            </a:endParaRPr>
          </a:p>
          <a:p>
            <a:pPr>
              <a:lnSpc>
                <a:spcPct val="100000"/>
              </a:lnSpc>
            </a:pPr>
            <a:endParaRPr sz="2000" dirty="0">
              <a:latin typeface="Times New Roman"/>
              <a:cs typeface="Times New Roman"/>
            </a:endParaRPr>
          </a:p>
          <a:p>
            <a:pPr marL="15356" marR="191177">
              <a:lnSpc>
                <a:spcPts val="2273"/>
              </a:lnSpc>
              <a:spcBef>
                <a:spcPts val="1348"/>
              </a:spcBef>
            </a:pPr>
            <a:r>
              <a:rPr b="1" spc="230" dirty="0">
                <a:latin typeface="Arial"/>
                <a:cs typeface="Arial"/>
              </a:rPr>
              <a:t>However</a:t>
            </a:r>
            <a:r>
              <a:rPr b="1" spc="145" dirty="0">
                <a:latin typeface="Arial"/>
                <a:cs typeface="Arial"/>
              </a:rPr>
              <a:t> such</a:t>
            </a:r>
            <a:r>
              <a:rPr b="1" spc="151" dirty="0">
                <a:latin typeface="Arial"/>
                <a:cs typeface="Arial"/>
              </a:rPr>
              <a:t> </a:t>
            </a:r>
            <a:r>
              <a:rPr b="1" spc="230" dirty="0">
                <a:latin typeface="Arial"/>
                <a:cs typeface="Arial"/>
              </a:rPr>
              <a:t>terms</a:t>
            </a:r>
            <a:r>
              <a:rPr b="1" spc="138" dirty="0">
                <a:latin typeface="Arial"/>
                <a:cs typeface="Arial"/>
              </a:rPr>
              <a:t> </a:t>
            </a:r>
            <a:r>
              <a:rPr b="1" spc="193" dirty="0">
                <a:latin typeface="Arial"/>
                <a:cs typeface="Arial"/>
              </a:rPr>
              <a:t>do</a:t>
            </a:r>
            <a:r>
              <a:rPr b="1" spc="151" dirty="0">
                <a:latin typeface="Arial"/>
                <a:cs typeface="Arial"/>
              </a:rPr>
              <a:t> </a:t>
            </a:r>
            <a:r>
              <a:rPr b="1" spc="218" dirty="0">
                <a:latin typeface="Arial"/>
                <a:cs typeface="Arial"/>
              </a:rPr>
              <a:t>not</a:t>
            </a:r>
            <a:r>
              <a:rPr b="1" spc="157" dirty="0">
                <a:latin typeface="Arial"/>
                <a:cs typeface="Arial"/>
              </a:rPr>
              <a:t> </a:t>
            </a:r>
            <a:r>
              <a:rPr b="1" spc="200" dirty="0">
                <a:latin typeface="Arial"/>
                <a:cs typeface="Arial"/>
              </a:rPr>
              <a:t>help</a:t>
            </a:r>
            <a:r>
              <a:rPr b="1" spc="151" dirty="0">
                <a:latin typeface="Arial"/>
                <a:cs typeface="Arial"/>
              </a:rPr>
              <a:t> </a:t>
            </a:r>
            <a:r>
              <a:rPr b="1" spc="230" dirty="0">
                <a:latin typeface="Arial"/>
                <a:cs typeface="Arial"/>
              </a:rPr>
              <a:t>with</a:t>
            </a:r>
            <a:r>
              <a:rPr b="1" spc="151" dirty="0">
                <a:latin typeface="Arial"/>
                <a:cs typeface="Arial"/>
              </a:rPr>
              <a:t> </a:t>
            </a:r>
            <a:r>
              <a:rPr b="1" spc="169" dirty="0">
                <a:latin typeface="Arial"/>
                <a:cs typeface="Arial"/>
              </a:rPr>
              <a:t>solution</a:t>
            </a:r>
            <a:r>
              <a:rPr b="1" spc="151" dirty="0">
                <a:latin typeface="Arial"/>
                <a:cs typeface="Arial"/>
              </a:rPr>
              <a:t> </a:t>
            </a:r>
            <a:r>
              <a:rPr b="1" spc="193" dirty="0">
                <a:latin typeface="Arial"/>
                <a:cs typeface="Arial"/>
              </a:rPr>
              <a:t>planning</a:t>
            </a:r>
            <a:r>
              <a:rPr b="1" spc="151" dirty="0">
                <a:latin typeface="Arial"/>
                <a:cs typeface="Arial"/>
              </a:rPr>
              <a:t> </a:t>
            </a:r>
            <a:r>
              <a:rPr b="1" spc="218" dirty="0">
                <a:latin typeface="Arial"/>
                <a:cs typeface="Arial"/>
              </a:rPr>
              <a:t>and</a:t>
            </a:r>
            <a:r>
              <a:rPr b="1" spc="151" dirty="0">
                <a:latin typeface="Arial"/>
                <a:cs typeface="Arial"/>
              </a:rPr>
              <a:t> </a:t>
            </a:r>
            <a:r>
              <a:rPr b="1" spc="193" dirty="0">
                <a:latin typeface="Arial"/>
                <a:cs typeface="Arial"/>
              </a:rPr>
              <a:t>execution,</a:t>
            </a:r>
            <a:r>
              <a:rPr b="1" spc="133" dirty="0">
                <a:latin typeface="Arial"/>
                <a:cs typeface="Arial"/>
              </a:rPr>
              <a:t> </a:t>
            </a:r>
            <a:r>
              <a:rPr b="1" spc="218" dirty="0">
                <a:latin typeface="Arial"/>
                <a:cs typeface="Arial"/>
              </a:rPr>
              <a:t>and  </a:t>
            </a:r>
            <a:r>
              <a:rPr b="1" spc="175" dirty="0">
                <a:latin typeface="Arial"/>
                <a:cs typeface="Arial"/>
              </a:rPr>
              <a:t>can </a:t>
            </a:r>
            <a:r>
              <a:rPr b="1" spc="230" dirty="0">
                <a:latin typeface="Arial"/>
                <a:cs typeface="Arial"/>
              </a:rPr>
              <a:t>even </a:t>
            </a:r>
            <a:r>
              <a:rPr b="1" spc="218" dirty="0">
                <a:latin typeface="Arial"/>
                <a:cs typeface="Arial"/>
              </a:rPr>
              <a:t>create </a:t>
            </a:r>
            <a:r>
              <a:rPr b="1" spc="224" dirty="0">
                <a:latin typeface="Arial"/>
                <a:cs typeface="Arial"/>
              </a:rPr>
              <a:t>red </a:t>
            </a:r>
            <a:r>
              <a:rPr b="1" spc="187" dirty="0">
                <a:latin typeface="Arial"/>
                <a:cs typeface="Arial"/>
              </a:rPr>
              <a:t>herrings </a:t>
            </a:r>
            <a:r>
              <a:rPr b="1" spc="224" dirty="0">
                <a:latin typeface="Arial"/>
                <a:cs typeface="Arial"/>
              </a:rPr>
              <a:t>and</a:t>
            </a:r>
            <a:r>
              <a:rPr b="1" spc="-212" dirty="0">
                <a:latin typeface="Arial"/>
                <a:cs typeface="Arial"/>
              </a:rPr>
              <a:t> </a:t>
            </a:r>
            <a:r>
              <a:rPr b="1" spc="206" dirty="0">
                <a:latin typeface="Arial"/>
                <a:cs typeface="Arial"/>
              </a:rPr>
              <a:t>frustration.</a:t>
            </a:r>
            <a:endParaRPr dirty="0">
              <a:latin typeface="Times New Roman"/>
              <a:cs typeface="Times New Roman"/>
            </a:endParaRPr>
          </a:p>
          <a:p>
            <a:pPr>
              <a:spcBef>
                <a:spcPts val="12"/>
              </a:spcBef>
            </a:pPr>
            <a:endParaRPr sz="1400" dirty="0">
              <a:latin typeface="Times New Roman"/>
              <a:cs typeface="Times New Roman"/>
            </a:endParaRPr>
          </a:p>
          <a:p>
            <a:pPr marL="305575" marR="228798">
              <a:lnSpc>
                <a:spcPts val="1922"/>
              </a:lnSpc>
            </a:pPr>
            <a:r>
              <a:rPr sz="1600" spc="6" dirty="0">
                <a:latin typeface="Verdana"/>
                <a:cs typeface="Verdana"/>
              </a:rPr>
              <a:t>Only</a:t>
            </a:r>
            <a:r>
              <a:rPr sz="1600" spc="-54" dirty="0">
                <a:latin typeface="Verdana"/>
                <a:cs typeface="Verdana"/>
              </a:rPr>
              <a:t> </a:t>
            </a:r>
            <a:r>
              <a:rPr sz="1600" spc="30" dirty="0">
                <a:latin typeface="Verdana"/>
                <a:cs typeface="Verdana"/>
              </a:rPr>
              <a:t>a</a:t>
            </a:r>
            <a:r>
              <a:rPr sz="1600" spc="-48" dirty="0">
                <a:latin typeface="Verdana"/>
                <a:cs typeface="Verdana"/>
              </a:rPr>
              <a:t> </a:t>
            </a:r>
            <a:r>
              <a:rPr sz="1600" spc="12" dirty="0">
                <a:latin typeface="Verdana"/>
                <a:cs typeface="Verdana"/>
              </a:rPr>
              <a:t>handful</a:t>
            </a:r>
            <a:r>
              <a:rPr sz="1600" spc="-36" dirty="0">
                <a:latin typeface="Verdana"/>
                <a:cs typeface="Verdana"/>
              </a:rPr>
              <a:t> </a:t>
            </a:r>
            <a:r>
              <a:rPr sz="1600" spc="6" dirty="0">
                <a:latin typeface="Verdana"/>
                <a:cs typeface="Verdana"/>
              </a:rPr>
              <a:t>of</a:t>
            </a:r>
            <a:r>
              <a:rPr sz="1600" spc="-36" dirty="0">
                <a:latin typeface="Verdana"/>
                <a:cs typeface="Verdana"/>
              </a:rPr>
              <a:t> </a:t>
            </a:r>
            <a:r>
              <a:rPr sz="1600" spc="12" dirty="0">
                <a:latin typeface="Verdana"/>
                <a:cs typeface="Verdana"/>
              </a:rPr>
              <a:t>problem</a:t>
            </a:r>
            <a:r>
              <a:rPr sz="1600" spc="-48" dirty="0">
                <a:latin typeface="Verdana"/>
                <a:cs typeface="Verdana"/>
              </a:rPr>
              <a:t> </a:t>
            </a:r>
            <a:r>
              <a:rPr sz="1600" spc="24" dirty="0">
                <a:latin typeface="Verdana"/>
                <a:cs typeface="Verdana"/>
              </a:rPr>
              <a:t>spaces</a:t>
            </a:r>
            <a:r>
              <a:rPr sz="1600" spc="-54" dirty="0">
                <a:latin typeface="Verdana"/>
                <a:cs typeface="Verdana"/>
              </a:rPr>
              <a:t> (e.g.</a:t>
            </a:r>
            <a:r>
              <a:rPr sz="1600" spc="-42" dirty="0">
                <a:latin typeface="Verdana"/>
                <a:cs typeface="Verdana"/>
              </a:rPr>
              <a:t> </a:t>
            </a:r>
            <a:r>
              <a:rPr sz="1600" spc="12" dirty="0">
                <a:latin typeface="Verdana"/>
                <a:cs typeface="Verdana"/>
              </a:rPr>
              <a:t>image</a:t>
            </a:r>
            <a:r>
              <a:rPr sz="1600" spc="-48" dirty="0">
                <a:latin typeface="Verdana"/>
                <a:cs typeface="Verdana"/>
              </a:rPr>
              <a:t> </a:t>
            </a:r>
            <a:r>
              <a:rPr sz="1600" spc="24" dirty="0">
                <a:latin typeface="Verdana"/>
                <a:cs typeface="Verdana"/>
              </a:rPr>
              <a:t>and</a:t>
            </a:r>
            <a:r>
              <a:rPr sz="1600" spc="-54" dirty="0">
                <a:latin typeface="Verdana"/>
                <a:cs typeface="Verdana"/>
              </a:rPr>
              <a:t> </a:t>
            </a:r>
            <a:r>
              <a:rPr sz="1600" spc="6" dirty="0">
                <a:latin typeface="Verdana"/>
                <a:cs typeface="Verdana"/>
              </a:rPr>
              <a:t>language</a:t>
            </a:r>
            <a:r>
              <a:rPr sz="1600" spc="-48" dirty="0">
                <a:latin typeface="Verdana"/>
                <a:cs typeface="Verdana"/>
              </a:rPr>
              <a:t> </a:t>
            </a:r>
            <a:r>
              <a:rPr sz="1600" spc="-6" dirty="0">
                <a:latin typeface="Verdana"/>
                <a:cs typeface="Verdana"/>
              </a:rPr>
              <a:t>processing)</a:t>
            </a:r>
            <a:r>
              <a:rPr sz="1600" spc="-60" dirty="0">
                <a:latin typeface="Verdana"/>
                <a:cs typeface="Verdana"/>
              </a:rPr>
              <a:t> </a:t>
            </a:r>
            <a:r>
              <a:rPr sz="1600" dirty="0">
                <a:latin typeface="Verdana"/>
                <a:cs typeface="Verdana"/>
              </a:rPr>
              <a:t>are</a:t>
            </a:r>
            <a:r>
              <a:rPr sz="1600" spc="-36" dirty="0">
                <a:latin typeface="Verdana"/>
                <a:cs typeface="Verdana"/>
              </a:rPr>
              <a:t> </a:t>
            </a:r>
            <a:r>
              <a:rPr sz="1600" spc="12" dirty="0">
                <a:latin typeface="Verdana"/>
                <a:cs typeface="Verdana"/>
              </a:rPr>
              <a:t>optimally</a:t>
            </a:r>
            <a:r>
              <a:rPr sz="1600" spc="-48" dirty="0">
                <a:latin typeface="Verdana"/>
                <a:cs typeface="Verdana"/>
              </a:rPr>
              <a:t> </a:t>
            </a:r>
            <a:r>
              <a:rPr sz="1600" spc="18" dirty="0">
                <a:latin typeface="Verdana"/>
                <a:cs typeface="Verdana"/>
              </a:rPr>
              <a:t>solved</a:t>
            </a:r>
            <a:r>
              <a:rPr sz="1600" spc="-54" dirty="0">
                <a:latin typeface="Verdana"/>
                <a:cs typeface="Verdana"/>
              </a:rPr>
              <a:t> </a:t>
            </a:r>
            <a:r>
              <a:rPr sz="1600" spc="6" dirty="0">
                <a:latin typeface="Verdana"/>
                <a:cs typeface="Verdana"/>
              </a:rPr>
              <a:t>with  </a:t>
            </a:r>
            <a:r>
              <a:rPr sz="1600" spc="42" dirty="0">
                <a:latin typeface="Verdana"/>
                <a:cs typeface="Verdana"/>
              </a:rPr>
              <a:t>“deep </a:t>
            </a:r>
            <a:r>
              <a:rPr sz="1600" spc="12" dirty="0">
                <a:latin typeface="Verdana"/>
                <a:cs typeface="Verdana"/>
              </a:rPr>
              <a:t>learning” </a:t>
            </a:r>
            <a:r>
              <a:rPr sz="1600" spc="18" dirty="0">
                <a:latin typeface="Verdana"/>
                <a:cs typeface="Verdana"/>
              </a:rPr>
              <a:t>and </a:t>
            </a:r>
            <a:r>
              <a:rPr sz="1600" spc="24" dirty="0">
                <a:latin typeface="Verdana"/>
                <a:cs typeface="Verdana"/>
              </a:rPr>
              <a:t>“neural</a:t>
            </a:r>
            <a:r>
              <a:rPr sz="1600" spc="-314" dirty="0">
                <a:latin typeface="Verdana"/>
                <a:cs typeface="Verdana"/>
              </a:rPr>
              <a:t> </a:t>
            </a:r>
            <a:r>
              <a:rPr sz="1600" spc="6" dirty="0">
                <a:latin typeface="Verdana"/>
                <a:cs typeface="Verdana"/>
              </a:rPr>
              <a:t>networks.”</a:t>
            </a:r>
            <a:endParaRPr sz="1600" dirty="0">
              <a:latin typeface="Verdana"/>
              <a:cs typeface="Verdana"/>
            </a:endParaRPr>
          </a:p>
          <a:p>
            <a:pPr>
              <a:lnSpc>
                <a:spcPct val="100000"/>
              </a:lnSpc>
            </a:pPr>
            <a:endParaRPr dirty="0">
              <a:latin typeface="Times New Roman"/>
              <a:cs typeface="Times New Roman"/>
            </a:endParaRPr>
          </a:p>
          <a:p>
            <a:pPr marL="305575">
              <a:spcBef>
                <a:spcPts val="1324"/>
              </a:spcBef>
            </a:pPr>
            <a:r>
              <a:rPr sz="1600" spc="12" dirty="0">
                <a:latin typeface="Verdana"/>
                <a:cs typeface="Verdana"/>
              </a:rPr>
              <a:t>Unsupervised</a:t>
            </a:r>
            <a:r>
              <a:rPr sz="1600" spc="-54" dirty="0">
                <a:latin typeface="Verdana"/>
                <a:cs typeface="Verdana"/>
              </a:rPr>
              <a:t> </a:t>
            </a:r>
            <a:r>
              <a:rPr sz="1600" dirty="0">
                <a:latin typeface="Verdana"/>
                <a:cs typeface="Verdana"/>
              </a:rPr>
              <a:t>learning</a:t>
            </a:r>
            <a:r>
              <a:rPr sz="1600" spc="-73" dirty="0">
                <a:latin typeface="Verdana"/>
                <a:cs typeface="Verdana"/>
              </a:rPr>
              <a:t> </a:t>
            </a:r>
            <a:r>
              <a:rPr sz="1600" spc="12" dirty="0">
                <a:latin typeface="Verdana"/>
                <a:cs typeface="Verdana"/>
              </a:rPr>
              <a:t>is</a:t>
            </a:r>
            <a:r>
              <a:rPr sz="1600" spc="-30" dirty="0">
                <a:latin typeface="Verdana"/>
                <a:cs typeface="Verdana"/>
              </a:rPr>
              <a:t> </a:t>
            </a:r>
            <a:r>
              <a:rPr sz="1600" i="1" spc="115" dirty="0">
                <a:latin typeface="Trebuchet MS"/>
                <a:cs typeface="Trebuchet MS"/>
              </a:rPr>
              <a:t>very</a:t>
            </a:r>
            <a:r>
              <a:rPr sz="1600" i="1" spc="18" dirty="0">
                <a:latin typeface="Trebuchet MS"/>
                <a:cs typeface="Trebuchet MS"/>
              </a:rPr>
              <a:t> </a:t>
            </a:r>
            <a:r>
              <a:rPr sz="1600" spc="24" dirty="0">
                <a:latin typeface="Verdana"/>
                <a:cs typeface="Verdana"/>
              </a:rPr>
              <a:t>much</a:t>
            </a:r>
            <a:r>
              <a:rPr sz="1600" spc="-60" dirty="0">
                <a:latin typeface="Verdana"/>
                <a:cs typeface="Verdana"/>
              </a:rPr>
              <a:t> </a:t>
            </a:r>
            <a:r>
              <a:rPr sz="1600" spc="6" dirty="0">
                <a:latin typeface="Verdana"/>
                <a:cs typeface="Verdana"/>
              </a:rPr>
              <a:t>in</a:t>
            </a:r>
            <a:r>
              <a:rPr sz="1600" spc="-48" dirty="0">
                <a:latin typeface="Verdana"/>
                <a:cs typeface="Verdana"/>
              </a:rPr>
              <a:t> </a:t>
            </a:r>
            <a:r>
              <a:rPr sz="1600" spc="6" dirty="0">
                <a:latin typeface="Verdana"/>
                <a:cs typeface="Verdana"/>
              </a:rPr>
              <a:t>infancy,</a:t>
            </a:r>
            <a:r>
              <a:rPr sz="1600" spc="-48" dirty="0">
                <a:latin typeface="Verdana"/>
                <a:cs typeface="Verdana"/>
              </a:rPr>
              <a:t> </a:t>
            </a:r>
            <a:r>
              <a:rPr sz="1600" spc="18" dirty="0">
                <a:latin typeface="Verdana"/>
                <a:cs typeface="Verdana"/>
              </a:rPr>
              <a:t>and</a:t>
            </a:r>
            <a:r>
              <a:rPr sz="1600" spc="-54" dirty="0">
                <a:latin typeface="Verdana"/>
                <a:cs typeface="Verdana"/>
              </a:rPr>
              <a:t> </a:t>
            </a:r>
            <a:r>
              <a:rPr sz="1600" dirty="0">
                <a:latin typeface="Verdana"/>
                <a:cs typeface="Verdana"/>
              </a:rPr>
              <a:t>therefore</a:t>
            </a:r>
            <a:r>
              <a:rPr sz="1600" spc="-54" dirty="0">
                <a:latin typeface="Verdana"/>
                <a:cs typeface="Verdana"/>
              </a:rPr>
              <a:t> </a:t>
            </a:r>
            <a:r>
              <a:rPr sz="1600" spc="6" dirty="0">
                <a:latin typeface="Verdana"/>
                <a:cs typeface="Verdana"/>
              </a:rPr>
              <a:t>general</a:t>
            </a:r>
            <a:r>
              <a:rPr sz="1600" spc="-42" dirty="0">
                <a:latin typeface="Verdana"/>
                <a:cs typeface="Verdana"/>
              </a:rPr>
              <a:t> </a:t>
            </a:r>
            <a:r>
              <a:rPr sz="1600" spc="-97" dirty="0">
                <a:latin typeface="Verdana"/>
                <a:cs typeface="Verdana"/>
              </a:rPr>
              <a:t>AI</a:t>
            </a:r>
            <a:r>
              <a:rPr sz="1600" spc="-36" dirty="0">
                <a:latin typeface="Verdana"/>
                <a:cs typeface="Verdana"/>
              </a:rPr>
              <a:t> </a:t>
            </a:r>
            <a:r>
              <a:rPr sz="1600" spc="6" dirty="0">
                <a:latin typeface="Verdana"/>
                <a:cs typeface="Verdana"/>
              </a:rPr>
              <a:t>is</a:t>
            </a:r>
            <a:r>
              <a:rPr sz="1600" spc="-54" dirty="0">
                <a:latin typeface="Verdana"/>
                <a:cs typeface="Verdana"/>
              </a:rPr>
              <a:t> </a:t>
            </a:r>
            <a:r>
              <a:rPr sz="1600" spc="6" dirty="0">
                <a:latin typeface="Verdana"/>
                <a:cs typeface="Verdana"/>
              </a:rPr>
              <a:t>nowhere</a:t>
            </a:r>
            <a:r>
              <a:rPr sz="1600" spc="-54" dirty="0">
                <a:latin typeface="Verdana"/>
                <a:cs typeface="Verdana"/>
              </a:rPr>
              <a:t> </a:t>
            </a:r>
            <a:r>
              <a:rPr sz="1600" spc="12" dirty="0">
                <a:latin typeface="Verdana"/>
                <a:cs typeface="Verdana"/>
              </a:rPr>
              <a:t>in</a:t>
            </a:r>
            <a:r>
              <a:rPr sz="1600" spc="-60" dirty="0">
                <a:latin typeface="Verdana"/>
                <a:cs typeface="Verdana"/>
              </a:rPr>
              <a:t> </a:t>
            </a:r>
            <a:r>
              <a:rPr sz="1600" spc="-12" dirty="0">
                <a:latin typeface="Verdana"/>
                <a:cs typeface="Verdana"/>
              </a:rPr>
              <a:t>sight.</a:t>
            </a:r>
            <a:endParaRPr lang="en-US" sz="1600" spc="-12" dirty="0">
              <a:latin typeface="Verdana"/>
              <a:cs typeface="Verdana"/>
            </a:endParaRPr>
          </a:p>
          <a:p>
            <a:pPr marL="305575">
              <a:spcBef>
                <a:spcPts val="1324"/>
              </a:spcBef>
            </a:pPr>
            <a:endParaRPr lang="en-US" sz="1600" spc="-12" dirty="0">
              <a:latin typeface="Verdana"/>
              <a:cs typeface="Verdana"/>
            </a:endParaRPr>
          </a:p>
          <a:p>
            <a:pPr marL="15356" marR="191177">
              <a:lnSpc>
                <a:spcPts val="2273"/>
              </a:lnSpc>
              <a:spcBef>
                <a:spcPts val="1348"/>
              </a:spcBef>
            </a:pPr>
            <a:r>
              <a:rPr lang="en-US" sz="1600" b="1" spc="175" dirty="0">
                <a:latin typeface="Arial"/>
                <a:cs typeface="Arial"/>
              </a:rPr>
              <a:t>Hopefully this class on optimization has given you a new perspective in how you see “AI”, “deep learning”, and mathematical models in general.  </a:t>
            </a:r>
            <a:endParaRPr lang="en-US" sz="1600" dirty="0">
              <a:latin typeface="Arial"/>
              <a:cs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182</a:t>
            </a:fld>
            <a:endParaRPr spc="302" dirty="0"/>
          </a:p>
        </p:txBody>
      </p:sp>
      <p:sp>
        <p:nvSpPr>
          <p:cNvPr id="3" name="object 3"/>
          <p:cNvSpPr txBox="1"/>
          <p:nvPr/>
        </p:nvSpPr>
        <p:spPr>
          <a:xfrm>
            <a:off x="419195" y="1614386"/>
            <a:ext cx="9154749" cy="3372522"/>
          </a:xfrm>
          <a:prstGeom prst="rect">
            <a:avLst/>
          </a:prstGeom>
        </p:spPr>
        <p:txBody>
          <a:bodyPr vert="horz" wrap="square" lIns="0" tIns="160461" rIns="0" bIns="0" rtlCol="0">
            <a:spAutoFit/>
          </a:bodyPr>
          <a:lstStyle/>
          <a:p>
            <a:pPr marL="15356">
              <a:spcBef>
                <a:spcPts val="1264"/>
              </a:spcBef>
            </a:pPr>
            <a:r>
              <a:rPr sz="2358" b="1" spc="266" dirty="0">
                <a:latin typeface="Arial"/>
                <a:cs typeface="Arial"/>
              </a:rPr>
              <a:t>How </a:t>
            </a:r>
            <a:r>
              <a:rPr sz="2358" b="1" spc="254" dirty="0">
                <a:latin typeface="Arial"/>
                <a:cs typeface="Arial"/>
              </a:rPr>
              <a:t>to </a:t>
            </a:r>
            <a:r>
              <a:rPr sz="2358" b="1" spc="212" dirty="0">
                <a:latin typeface="Arial"/>
                <a:cs typeface="Arial"/>
              </a:rPr>
              <a:t>avoid </a:t>
            </a:r>
            <a:r>
              <a:rPr sz="2358" b="1" spc="284" dirty="0">
                <a:latin typeface="Arial"/>
                <a:cs typeface="Arial"/>
              </a:rPr>
              <a:t>the </a:t>
            </a:r>
            <a:r>
              <a:rPr sz="2358" b="1" spc="224" dirty="0">
                <a:latin typeface="Arial"/>
                <a:cs typeface="Arial"/>
              </a:rPr>
              <a:t>“Obstacle </a:t>
            </a:r>
            <a:r>
              <a:rPr sz="2358" b="1" spc="206" dirty="0">
                <a:latin typeface="Arial"/>
                <a:cs typeface="Arial"/>
              </a:rPr>
              <a:t>of</a:t>
            </a:r>
            <a:r>
              <a:rPr sz="2358" b="1" spc="-187" dirty="0">
                <a:latin typeface="Arial"/>
                <a:cs typeface="Arial"/>
              </a:rPr>
              <a:t> </a:t>
            </a:r>
            <a:r>
              <a:rPr sz="2358" b="1" spc="236" dirty="0">
                <a:latin typeface="Arial"/>
                <a:cs typeface="Arial"/>
              </a:rPr>
              <a:t>Generality”:</a:t>
            </a:r>
            <a:endParaRPr sz="2358">
              <a:latin typeface="Arial"/>
              <a:cs typeface="Arial"/>
            </a:endParaRPr>
          </a:p>
          <a:p>
            <a:pPr marL="363927">
              <a:spcBef>
                <a:spcPts val="967"/>
              </a:spcBef>
            </a:pPr>
            <a:r>
              <a:rPr sz="1995" spc="-18" dirty="0">
                <a:latin typeface="Verdana"/>
                <a:cs typeface="Verdana"/>
              </a:rPr>
              <a:t>Be </a:t>
            </a:r>
            <a:r>
              <a:rPr sz="1995" spc="12" dirty="0">
                <a:latin typeface="Verdana"/>
                <a:cs typeface="Verdana"/>
              </a:rPr>
              <a:t>detailed </a:t>
            </a:r>
            <a:r>
              <a:rPr sz="1995" spc="6" dirty="0">
                <a:latin typeface="Verdana"/>
                <a:cs typeface="Verdana"/>
              </a:rPr>
              <a:t>and </a:t>
            </a:r>
            <a:r>
              <a:rPr sz="1995" spc="12" dirty="0">
                <a:latin typeface="Verdana"/>
                <a:cs typeface="Verdana"/>
              </a:rPr>
              <a:t>specific </a:t>
            </a:r>
            <a:r>
              <a:rPr sz="1995" spc="6" dirty="0">
                <a:latin typeface="Verdana"/>
                <a:cs typeface="Verdana"/>
              </a:rPr>
              <a:t>about </a:t>
            </a:r>
            <a:r>
              <a:rPr sz="1995" spc="-12" dirty="0">
                <a:latin typeface="Verdana"/>
                <a:cs typeface="Verdana"/>
              </a:rPr>
              <a:t>your</a:t>
            </a:r>
            <a:r>
              <a:rPr sz="1995" spc="-466" dirty="0">
                <a:latin typeface="Verdana"/>
                <a:cs typeface="Verdana"/>
              </a:rPr>
              <a:t> </a:t>
            </a:r>
            <a:r>
              <a:rPr sz="1995" spc="-18" dirty="0">
                <a:latin typeface="Verdana"/>
                <a:cs typeface="Verdana"/>
              </a:rPr>
              <a:t>problem.</a:t>
            </a:r>
            <a:endParaRPr sz="1995">
              <a:latin typeface="Verdana"/>
              <a:cs typeface="Verdana"/>
            </a:endParaRPr>
          </a:p>
          <a:p>
            <a:pPr>
              <a:lnSpc>
                <a:spcPct val="100000"/>
              </a:lnSpc>
            </a:pPr>
            <a:endParaRPr sz="2297">
              <a:latin typeface="Times New Roman"/>
              <a:cs typeface="Times New Roman"/>
            </a:endParaRPr>
          </a:p>
          <a:p>
            <a:pPr marL="363927">
              <a:spcBef>
                <a:spcPts val="1626"/>
              </a:spcBef>
            </a:pPr>
            <a:r>
              <a:rPr sz="1995" spc="-36" dirty="0">
                <a:latin typeface="Verdana"/>
                <a:cs typeface="Verdana"/>
              </a:rPr>
              <a:t>Find </a:t>
            </a:r>
            <a:r>
              <a:rPr sz="1995" dirty="0">
                <a:latin typeface="Verdana"/>
                <a:cs typeface="Verdana"/>
              </a:rPr>
              <a:t>models that </a:t>
            </a:r>
            <a:r>
              <a:rPr sz="1995" spc="-12" dirty="0">
                <a:latin typeface="Verdana"/>
                <a:cs typeface="Verdana"/>
              </a:rPr>
              <a:t>align </a:t>
            </a:r>
            <a:r>
              <a:rPr sz="1995" spc="-6" dirty="0">
                <a:latin typeface="Verdana"/>
                <a:cs typeface="Verdana"/>
              </a:rPr>
              <a:t>to </a:t>
            </a:r>
            <a:r>
              <a:rPr sz="1995" spc="-12" dirty="0">
                <a:latin typeface="Verdana"/>
                <a:cs typeface="Verdana"/>
              </a:rPr>
              <a:t>your </a:t>
            </a:r>
            <a:r>
              <a:rPr sz="1995" spc="6" dirty="0">
                <a:latin typeface="Verdana"/>
                <a:cs typeface="Verdana"/>
              </a:rPr>
              <a:t>problem’s</a:t>
            </a:r>
            <a:r>
              <a:rPr sz="1995" spc="-453" dirty="0">
                <a:latin typeface="Verdana"/>
                <a:cs typeface="Verdana"/>
              </a:rPr>
              <a:t> </a:t>
            </a:r>
            <a:r>
              <a:rPr sz="1995" spc="-24" dirty="0">
                <a:latin typeface="Verdana"/>
                <a:cs typeface="Verdana"/>
              </a:rPr>
              <a:t>nature.</a:t>
            </a:r>
            <a:endParaRPr sz="1995">
              <a:latin typeface="Verdana"/>
              <a:cs typeface="Verdana"/>
            </a:endParaRPr>
          </a:p>
          <a:p>
            <a:pPr marL="363927" marR="6142">
              <a:lnSpc>
                <a:spcPct val="278300"/>
              </a:lnSpc>
            </a:pPr>
            <a:r>
              <a:rPr sz="1995" dirty="0">
                <a:latin typeface="Verdana"/>
                <a:cs typeface="Verdana"/>
              </a:rPr>
              <a:t>Choose</a:t>
            </a:r>
            <a:r>
              <a:rPr sz="1995" spc="-85" dirty="0">
                <a:latin typeface="Verdana"/>
                <a:cs typeface="Verdana"/>
              </a:rPr>
              <a:t> </a:t>
            </a:r>
            <a:r>
              <a:rPr sz="1995" spc="24" dirty="0">
                <a:latin typeface="Verdana"/>
                <a:cs typeface="Verdana"/>
              </a:rPr>
              <a:t>a</a:t>
            </a:r>
            <a:r>
              <a:rPr sz="1995" spc="-60" dirty="0">
                <a:latin typeface="Verdana"/>
                <a:cs typeface="Verdana"/>
              </a:rPr>
              <a:t> </a:t>
            </a:r>
            <a:r>
              <a:rPr sz="1995" spc="6" dirty="0">
                <a:latin typeface="Verdana"/>
                <a:cs typeface="Verdana"/>
              </a:rPr>
              <a:t>model</a:t>
            </a:r>
            <a:r>
              <a:rPr sz="1995" spc="-79" dirty="0">
                <a:latin typeface="Verdana"/>
                <a:cs typeface="Verdana"/>
              </a:rPr>
              <a:t> </a:t>
            </a:r>
            <a:r>
              <a:rPr sz="1995" dirty="0">
                <a:latin typeface="Verdana"/>
                <a:cs typeface="Verdana"/>
              </a:rPr>
              <a:t>that</a:t>
            </a:r>
            <a:r>
              <a:rPr sz="1995" spc="-67" dirty="0">
                <a:latin typeface="Verdana"/>
                <a:cs typeface="Verdana"/>
              </a:rPr>
              <a:t> </a:t>
            </a:r>
            <a:r>
              <a:rPr sz="1995" spc="-6" dirty="0">
                <a:latin typeface="Verdana"/>
                <a:cs typeface="Verdana"/>
              </a:rPr>
              <a:t>provides</a:t>
            </a:r>
            <a:r>
              <a:rPr sz="1995" spc="-73" dirty="0">
                <a:latin typeface="Verdana"/>
                <a:cs typeface="Verdana"/>
              </a:rPr>
              <a:t> </a:t>
            </a:r>
            <a:r>
              <a:rPr sz="1995" spc="24" dirty="0">
                <a:latin typeface="Verdana"/>
                <a:cs typeface="Verdana"/>
              </a:rPr>
              <a:t>a</a:t>
            </a:r>
            <a:r>
              <a:rPr sz="1995" spc="-67" dirty="0">
                <a:latin typeface="Verdana"/>
                <a:cs typeface="Verdana"/>
              </a:rPr>
              <a:t> </a:t>
            </a:r>
            <a:r>
              <a:rPr sz="1995" spc="6" dirty="0">
                <a:latin typeface="Verdana"/>
                <a:cs typeface="Verdana"/>
              </a:rPr>
              <a:t>clear</a:t>
            </a:r>
            <a:r>
              <a:rPr sz="1995" spc="-73" dirty="0">
                <a:latin typeface="Verdana"/>
                <a:cs typeface="Verdana"/>
              </a:rPr>
              <a:t> </a:t>
            </a:r>
            <a:r>
              <a:rPr sz="1995" spc="6" dirty="0">
                <a:latin typeface="Verdana"/>
                <a:cs typeface="Verdana"/>
              </a:rPr>
              <a:t>and</a:t>
            </a:r>
            <a:r>
              <a:rPr sz="1995" spc="-73" dirty="0">
                <a:latin typeface="Verdana"/>
                <a:cs typeface="Verdana"/>
              </a:rPr>
              <a:t> </a:t>
            </a:r>
            <a:r>
              <a:rPr sz="1995" dirty="0">
                <a:latin typeface="Verdana"/>
                <a:cs typeface="Verdana"/>
              </a:rPr>
              <a:t>intuitive</a:t>
            </a:r>
            <a:r>
              <a:rPr sz="1995" spc="-79" dirty="0">
                <a:latin typeface="Verdana"/>
                <a:cs typeface="Verdana"/>
              </a:rPr>
              <a:t> </a:t>
            </a:r>
            <a:r>
              <a:rPr sz="1995" spc="6" dirty="0">
                <a:latin typeface="Verdana"/>
                <a:cs typeface="Verdana"/>
              </a:rPr>
              <a:t>path</a:t>
            </a:r>
            <a:r>
              <a:rPr sz="1995" spc="-60" dirty="0">
                <a:latin typeface="Verdana"/>
                <a:cs typeface="Verdana"/>
              </a:rPr>
              <a:t> </a:t>
            </a:r>
            <a:r>
              <a:rPr sz="1995" spc="-6" dirty="0">
                <a:latin typeface="Verdana"/>
                <a:cs typeface="Verdana"/>
              </a:rPr>
              <a:t>to</a:t>
            </a:r>
            <a:r>
              <a:rPr sz="1995" spc="-67" dirty="0">
                <a:latin typeface="Verdana"/>
                <a:cs typeface="Verdana"/>
              </a:rPr>
              <a:t> </a:t>
            </a:r>
            <a:r>
              <a:rPr sz="1995" spc="24" dirty="0">
                <a:latin typeface="Verdana"/>
                <a:cs typeface="Verdana"/>
              </a:rPr>
              <a:t>a</a:t>
            </a:r>
            <a:r>
              <a:rPr sz="1995" spc="-60" dirty="0">
                <a:latin typeface="Verdana"/>
                <a:cs typeface="Verdana"/>
              </a:rPr>
              <a:t> </a:t>
            </a:r>
            <a:r>
              <a:rPr sz="1995" spc="-18" dirty="0">
                <a:latin typeface="Verdana"/>
                <a:cs typeface="Verdana"/>
              </a:rPr>
              <a:t>solution.  </a:t>
            </a:r>
            <a:r>
              <a:rPr sz="1995" dirty="0">
                <a:latin typeface="Verdana"/>
                <a:cs typeface="Verdana"/>
              </a:rPr>
              <a:t>Approach</a:t>
            </a:r>
            <a:r>
              <a:rPr sz="1995" spc="-73" dirty="0">
                <a:latin typeface="Verdana"/>
                <a:cs typeface="Verdana"/>
              </a:rPr>
              <a:t> </a:t>
            </a:r>
            <a:r>
              <a:rPr sz="1995" spc="6" dirty="0">
                <a:latin typeface="Verdana"/>
                <a:cs typeface="Verdana"/>
              </a:rPr>
              <a:t>convoluted</a:t>
            </a:r>
            <a:r>
              <a:rPr sz="1995" spc="-67" dirty="0">
                <a:latin typeface="Verdana"/>
                <a:cs typeface="Verdana"/>
              </a:rPr>
              <a:t> </a:t>
            </a:r>
            <a:r>
              <a:rPr sz="1995" dirty="0">
                <a:latin typeface="Verdana"/>
                <a:cs typeface="Verdana"/>
              </a:rPr>
              <a:t>models</a:t>
            </a:r>
            <a:r>
              <a:rPr sz="1995" spc="-79" dirty="0">
                <a:latin typeface="Verdana"/>
                <a:cs typeface="Verdana"/>
              </a:rPr>
              <a:t> </a:t>
            </a:r>
            <a:r>
              <a:rPr sz="1995" spc="-6" dirty="0">
                <a:latin typeface="Verdana"/>
                <a:cs typeface="Verdana"/>
              </a:rPr>
              <a:t>with</a:t>
            </a:r>
            <a:r>
              <a:rPr sz="1995" spc="-67" dirty="0">
                <a:latin typeface="Verdana"/>
                <a:cs typeface="Verdana"/>
              </a:rPr>
              <a:t> </a:t>
            </a:r>
            <a:r>
              <a:rPr sz="1995" spc="24" dirty="0">
                <a:latin typeface="Verdana"/>
                <a:cs typeface="Verdana"/>
              </a:rPr>
              <a:t>a</a:t>
            </a:r>
            <a:r>
              <a:rPr sz="1995" spc="-60" dirty="0">
                <a:latin typeface="Verdana"/>
                <a:cs typeface="Verdana"/>
              </a:rPr>
              <a:t> </a:t>
            </a:r>
            <a:r>
              <a:rPr sz="1995" dirty="0">
                <a:latin typeface="Verdana"/>
                <a:cs typeface="Verdana"/>
              </a:rPr>
              <a:t>healthy</a:t>
            </a:r>
            <a:r>
              <a:rPr sz="1995" spc="-73" dirty="0">
                <a:latin typeface="Verdana"/>
                <a:cs typeface="Verdana"/>
              </a:rPr>
              <a:t> </a:t>
            </a:r>
            <a:r>
              <a:rPr sz="1995" spc="-6" dirty="0">
                <a:latin typeface="Verdana"/>
                <a:cs typeface="Verdana"/>
              </a:rPr>
              <a:t>amount</a:t>
            </a:r>
            <a:r>
              <a:rPr sz="1995" spc="-67" dirty="0">
                <a:latin typeface="Verdana"/>
                <a:cs typeface="Verdana"/>
              </a:rPr>
              <a:t> </a:t>
            </a:r>
            <a:r>
              <a:rPr sz="1995" dirty="0">
                <a:latin typeface="Verdana"/>
                <a:cs typeface="Verdana"/>
              </a:rPr>
              <a:t>of</a:t>
            </a:r>
            <a:r>
              <a:rPr sz="1995" spc="-67" dirty="0">
                <a:latin typeface="Verdana"/>
                <a:cs typeface="Verdana"/>
              </a:rPr>
              <a:t> </a:t>
            </a:r>
            <a:r>
              <a:rPr sz="1995" spc="-18" dirty="0">
                <a:latin typeface="Verdana"/>
                <a:cs typeface="Verdana"/>
              </a:rPr>
              <a:t>skepticism.</a:t>
            </a:r>
            <a:endParaRPr sz="1995">
              <a:latin typeface="Verdana"/>
              <a:cs typeface="Verdana"/>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183</a:t>
            </a:fld>
            <a:endParaRPr spc="302"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189</a:t>
            </a:fld>
            <a:endParaRPr spc="302"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190</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191</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192</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193</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58</a:t>
            </a:fld>
            <a:endParaRPr spc="302"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65</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66</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76</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77</a:t>
            </a:fld>
            <a:endParaRPr spc="302"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78</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79</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80</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81</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82</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86</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673388481"/>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 which is arguably a cousin to tree search)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3327</TotalTime>
  <Words>12866</Words>
  <Application>Microsoft Office PowerPoint</Application>
  <PresentationFormat>Widescreen</PresentationFormat>
  <Paragraphs>2026</Paragraphs>
  <Slides>193</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193</vt:i4>
      </vt:variant>
    </vt:vector>
  </HeadingPairs>
  <TitlesOfParts>
    <vt:vector size="205" baseType="lpstr">
      <vt:lpstr>Arial</vt:lpstr>
      <vt:lpstr>Calibri</vt:lpstr>
      <vt:lpstr>Cambria Math</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Traveling Salesman Problem</vt:lpstr>
      <vt:lpstr>What Are Search Algorithms?</vt:lpstr>
      <vt:lpstr>What Are Search Algorithms?</vt:lpstr>
      <vt:lpstr>What Are Metaheuristics?</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Other Metaheuristics Algorithms</vt:lpstr>
      <vt:lpstr>Optimization Algorithms Ranking</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Demo: Training a Neural Network</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Quiz Time!</vt:lpstr>
      <vt:lpstr>Quiz Time!</vt:lpstr>
      <vt:lpstr>Going Forward</vt:lpstr>
      <vt:lpstr>The Obstacle of Generality</vt:lpstr>
      <vt:lpstr>The Obstacle of Generality</vt:lpstr>
      <vt:lpstr>Use the Right “AI” for the Job</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248</cp:revision>
  <dcterms:created xsi:type="dcterms:W3CDTF">2019-03-03T21:22:54Z</dcterms:created>
  <dcterms:modified xsi:type="dcterms:W3CDTF">2019-05-13T20:08:35Z</dcterms:modified>
  <cp:version/>
</cp:coreProperties>
</file>